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9" r:id="rId7"/>
    <p:sldId id="284" r:id="rId8"/>
    <p:sldId id="278" r:id="rId9"/>
    <p:sldId id="279" r:id="rId10"/>
    <p:sldId id="280" r:id="rId11"/>
    <p:sldId id="281" r:id="rId12"/>
    <p:sldId id="283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-120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0" b="1"/>
          <a:stretch/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65750" y="1916832"/>
            <a:ext cx="6684592" cy="345638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05000"/>
              </a:lnSpc>
            </a:pPr>
            <a:r>
              <a:rPr lang="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Описание </a:t>
            </a:r>
            <a:r>
              <a:rPr lang="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предметно-</a:t>
            </a:r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пространственной </a:t>
            </a:r>
            <a:r>
              <a:rPr lang="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среды</a:t>
            </a:r>
          </a:p>
          <a:p>
            <a:pPr indent="0" algn="ctr">
              <a:lnSpc>
                <a:spcPct val="105000"/>
              </a:lnSpc>
            </a:pPr>
            <a:endParaRPr lang="ru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indent="0" algn="ctr">
              <a:lnSpc>
                <a:spcPct val="105000"/>
              </a:lnSpc>
            </a:pPr>
            <a:r>
              <a:rPr lang="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группы </a:t>
            </a:r>
            <a:r>
              <a:rPr lang="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«Морячки» </a:t>
            </a:r>
          </a:p>
          <a:p>
            <a:pPr indent="0" algn="ctr">
              <a:lnSpc>
                <a:spcPct val="105000"/>
              </a:lnSpc>
            </a:pPr>
            <a:r>
              <a:rPr lang="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(6-7 </a:t>
            </a:r>
            <a:r>
              <a:rPr lang="ru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лет)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 flipV="1">
            <a:off x="0" y="-3"/>
            <a:ext cx="12192000" cy="6858002"/>
          </a:xfrm>
          <a:prstGeom prst="rect">
            <a:avLst/>
          </a:prstGeom>
        </p:spPr>
      </p:pic>
      <p:pic>
        <p:nvPicPr>
          <p:cNvPr id="4098" name="Picture 2" descr="C:\Users\User\Desktop\ДС\атестация 21г 1к\среда\image.jpg"/>
          <p:cNvPicPr>
            <a:picLocks noChangeAspect="1" noChangeArrowheads="1"/>
          </p:cNvPicPr>
          <p:nvPr/>
        </p:nvPicPr>
        <p:blipFill>
          <a:blip r:embed="rId3" cstate="print"/>
          <a:srcRect t="6818" b="5346"/>
          <a:stretch>
            <a:fillRect/>
          </a:stretch>
        </p:blipFill>
        <p:spPr bwMode="auto">
          <a:xfrm>
            <a:off x="702934" y="668090"/>
            <a:ext cx="4714909" cy="5521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07968" y="764704"/>
            <a:ext cx="55721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краеведения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с традициями, культурой и бытом жителей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края, особенностями родного города Железногорска, его достопримечательностями, запомнить государственные символы своей страны, города и края.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 этом направлении привлекла внимание родителей. Они помогли сделать подборку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видеороликов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об истории города, его архитектуре, природе, людях прославивших родной город.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в свободном доступе  представлена для детей художественная литература  «Сокровища России», книга о родном городе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«Атом град»,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альбом «Национальный костюм».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 flipV="1">
            <a:off x="0" y="-3"/>
            <a:ext cx="12192000" cy="685800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5814" t="5813" r="6200" b="31410"/>
          <a:stretch>
            <a:fillRect/>
          </a:stretch>
        </p:blipFill>
        <p:spPr bwMode="auto">
          <a:xfrm>
            <a:off x="1055440" y="829159"/>
            <a:ext cx="3481408" cy="42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59896" y="980728"/>
            <a:ext cx="6215106" cy="408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уединения и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библиотеки</a:t>
            </a:r>
          </a:p>
          <a:p>
            <a:pPr>
              <a:spcBef>
                <a:spcPts val="1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шумном пространстве группы обязательно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место для тишины, спокойствия и уединения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Оснащение книжного уголка способствует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приобщению воспитанников к детской художественной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развитию речевого творчества.  Атмосфера располагает к чтению книг, рассматриванию иллюстраций. Содержание центра детской библиотеки соответствует возрастным особенностям детей группы, в нем находятся  журналы, книги с художественными произведениями зарубежных и российских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детских писателей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Уголок уединения и отдыха даёт возможность ребенку уединиться с любимой книжкой или энциклопедией, или просто побеседовать с другом.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 flipV="1">
            <a:off x="0" y="-3"/>
            <a:ext cx="12192000" cy="6858002"/>
          </a:xfrm>
          <a:prstGeom prst="rect">
            <a:avLst/>
          </a:prstGeom>
        </p:spPr>
      </p:pic>
      <p:pic>
        <p:nvPicPr>
          <p:cNvPr id="2050" name="Picture 2" descr="C:\Users\User\Desktop\ДС\атестация 21г 1к\среда\image-2021-10-03 21_12_26.jpg"/>
          <p:cNvPicPr>
            <a:picLocks noChangeAspect="1" noChangeArrowheads="1"/>
          </p:cNvPicPr>
          <p:nvPr/>
        </p:nvPicPr>
        <p:blipFill rotWithShape="1">
          <a:blip r:embed="rId3" cstate="print"/>
          <a:srcRect l="9243" t="6000" b="22000"/>
          <a:stretch/>
        </p:blipFill>
        <p:spPr bwMode="auto">
          <a:xfrm>
            <a:off x="3263705" y="2780928"/>
            <a:ext cx="6130914" cy="3647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55440" y="463385"/>
            <a:ext cx="10715700" cy="18466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«Линейный календарь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инновационная технология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большой интерес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способствует формированию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нижней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зарисовывают символом важные события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жизни конкретного ребёнка, 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всего детского сада (дни рождения, праздники, экскурсии, проекты и т.д.)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 самостоятельно отслеживают последовательность дней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недели,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месяцев, сменяемость времен года.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 flipV="1">
            <a:off x="0" y="-3"/>
            <a:ext cx="12192000" cy="68580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9576" y="1341508"/>
            <a:ext cx="7200800" cy="238391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457200" algn="just"/>
            <a:r>
              <a:rPr lang="ru" dirty="0">
                <a:latin typeface="Times New Roman"/>
              </a:rPr>
              <a:t>Развивающая предметно - пространственная среда моей группы обеспечивает возможность общения и </a:t>
            </a:r>
            <a:r>
              <a:rPr lang="ru" dirty="0" smtClean="0">
                <a:latin typeface="Times New Roman"/>
              </a:rPr>
              <a:t>совместную деятельность </a:t>
            </a:r>
            <a:r>
              <a:rPr lang="ru" dirty="0">
                <a:latin typeface="Times New Roman"/>
              </a:rPr>
              <a:t>всех субъектов образовательных отношений</a:t>
            </a:r>
            <a:r>
              <a:rPr lang="ru" dirty="0" smtClean="0">
                <a:latin typeface="Times New Roman"/>
              </a:rPr>
              <a:t>.</a:t>
            </a:r>
          </a:p>
          <a:p>
            <a:pPr indent="457200" algn="just"/>
            <a:r>
              <a:rPr lang="ru" dirty="0" smtClean="0">
                <a:latin typeface="Times New Roman"/>
              </a:rPr>
              <a:t>Помогает каждому воспитаннику проявлять самостоятельность, развивать инициативность, познавательный интерес, творческие способности. Помогает создать  комфортную обстановку для полноценного развития личности каждого ребёнка.</a:t>
            </a:r>
            <a:endParaRPr lang="ru" dirty="0"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7587" y="342899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 flipV="1">
            <a:off x="0" y="-3"/>
            <a:ext cx="12192000" cy="6858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97" y="1196752"/>
            <a:ext cx="9721080" cy="38884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457200" algn="just"/>
            <a:r>
              <a:rPr lang="ru" dirty="0">
                <a:latin typeface="Times New Roman"/>
              </a:rPr>
              <a:t>При создании предметно-пространственной среды в группе </a:t>
            </a:r>
            <a:r>
              <a:rPr lang="ru" dirty="0" smtClean="0">
                <a:latin typeface="Times New Roman"/>
              </a:rPr>
              <a:t>руководствуюсь</a:t>
            </a:r>
            <a:r>
              <a:rPr lang="ru" dirty="0" smtClean="0">
                <a:latin typeface="Times New Roman"/>
              </a:rPr>
              <a:t> </a:t>
            </a:r>
            <a:r>
              <a:rPr lang="ru" dirty="0">
                <a:latin typeface="Times New Roman"/>
              </a:rPr>
              <a:t>требованиями ФГОС </a:t>
            </a:r>
            <a:r>
              <a:rPr lang="ru" dirty="0" smtClean="0">
                <a:latin typeface="Times New Roman"/>
              </a:rPr>
              <a:t>ДО, основной общеобразовательной программой ДОУ, учитываю возрастные, гендерные и ндивидуальные особенности детей группы, а также региональный компонент. Подбираю материалы </a:t>
            </a:r>
            <a:r>
              <a:rPr lang="ru" dirty="0">
                <a:latin typeface="Times New Roman"/>
              </a:rPr>
              <a:t>и оборудование </a:t>
            </a:r>
            <a:r>
              <a:rPr lang="ru" dirty="0" smtClean="0">
                <a:latin typeface="Times New Roman"/>
              </a:rPr>
              <a:t>таким образом, чтобы среда была</a:t>
            </a:r>
            <a:r>
              <a:rPr lang="ru" dirty="0" smtClean="0">
                <a:latin typeface="Times New Roman"/>
              </a:rPr>
              <a:t> содержательно-насыщенная, полифункциональная, трансформируемая, вариативная и безопасная. </a:t>
            </a:r>
            <a:r>
              <a:rPr lang="ru" dirty="0" smtClean="0">
                <a:latin typeface="Times New Roman"/>
              </a:rPr>
              <a:t>В </a:t>
            </a:r>
            <a:r>
              <a:rPr lang="ru" dirty="0">
                <a:latin typeface="Times New Roman"/>
              </a:rPr>
              <a:t>совместной </a:t>
            </a:r>
            <a:r>
              <a:rPr lang="ru" dirty="0" smtClean="0">
                <a:latin typeface="Times New Roman"/>
              </a:rPr>
              <a:t>деятельности с детьми и </a:t>
            </a:r>
            <a:r>
              <a:rPr lang="ru" dirty="0">
                <a:latin typeface="Times New Roman"/>
              </a:rPr>
              <a:t>самостоятельной деятельности </a:t>
            </a:r>
            <a:r>
              <a:rPr lang="ru" dirty="0" smtClean="0">
                <a:latin typeface="Times New Roman"/>
              </a:rPr>
              <a:t>РППС помогает в реализации </a:t>
            </a:r>
            <a:r>
              <a:rPr lang="ru" dirty="0">
                <a:latin typeface="Times New Roman"/>
              </a:rPr>
              <a:t>основной общеобразовательной программы дошкольного </a:t>
            </a:r>
            <a:r>
              <a:rPr lang="ru" dirty="0" smtClean="0">
                <a:latin typeface="Times New Roman"/>
              </a:rPr>
              <a:t>образования. </a:t>
            </a:r>
            <a:endParaRPr lang="ru" dirty="0">
              <a:latin typeface="Times New Roman"/>
            </a:endParaRPr>
          </a:p>
          <a:p>
            <a:pPr indent="457200" algn="just"/>
            <a:r>
              <a:rPr lang="ru" dirty="0" smtClean="0">
                <a:latin typeface="Times New Roman"/>
              </a:rPr>
              <a:t>П</a:t>
            </a:r>
            <a:r>
              <a:rPr lang="ru" dirty="0" smtClean="0">
                <a:latin typeface="Times New Roman"/>
              </a:rPr>
              <a:t>ространство </a:t>
            </a:r>
            <a:r>
              <a:rPr lang="ru" dirty="0">
                <a:latin typeface="Times New Roman"/>
              </a:rPr>
              <a:t>группы условно поделено на 3 сектора: активный сектор, рабочий сектор, спокойный сектор. Каждый сектор пространства располагает детей к нескольким видам деятельности.</a:t>
            </a:r>
          </a:p>
          <a:p>
            <a:pPr indent="457200" algn="just"/>
            <a:r>
              <a:rPr lang="ru" dirty="0" smtClean="0">
                <a:latin typeface="Times New Roman"/>
              </a:rPr>
              <a:t>Предметно-пространственная развивающая </a:t>
            </a:r>
            <a:r>
              <a:rPr lang="ru" dirty="0">
                <a:latin typeface="Times New Roman"/>
              </a:rPr>
              <a:t>среда организуется так, чтобы каждый ребенок имел возможность свободно заниматься любимым делом. Размещение оборудования по секторам позволяет детям </a:t>
            </a:r>
            <a:r>
              <a:rPr lang="ru" dirty="0" smtClean="0">
                <a:latin typeface="Times New Roman"/>
              </a:rPr>
              <a:t>объединяться в подгруппы </a:t>
            </a:r>
            <a:r>
              <a:rPr lang="ru" dirty="0">
                <a:latin typeface="Times New Roman"/>
              </a:rPr>
              <a:t>по общим интересам. </a:t>
            </a:r>
            <a:endParaRPr lang="ru" i="1" dirty="0"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 flipV="1">
            <a:off x="0" y="-3"/>
            <a:ext cx="12192000" cy="68580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56880" y="692696"/>
            <a:ext cx="6116625" cy="518457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строительно-конструктивных игр</a:t>
            </a:r>
            <a:r>
              <a:rPr lang="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сосредоточен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одном месте</a:t>
            </a:r>
            <a:r>
              <a:rPr lang="ru" dirty="0" smtClean="0">
                <a:latin typeface="Times New Roman" pitchFamily="18" charset="0"/>
                <a:cs typeface="Times New Roman" pitchFamily="18" charset="0"/>
              </a:rPr>
              <a:t>, занимает небольшое пространство, но достаточно мобилен. </a:t>
            </a:r>
          </a:p>
          <a:p>
            <a:pPr algn="just">
              <a:lnSpc>
                <a:spcPct val="105000"/>
              </a:lnSpc>
            </a:pP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Практичность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его состоит в том, что легкие мягкие модули легко перемещаются в любое место. Содержимое строительного уголка (конструкторы разного вида, кубики, крупный и мелкий деревянный строительный материал, схемы и чертежи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построек) позволяет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конструкторскую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" dirty="0" smtClean="0">
                <a:latin typeface="Times New Roman" pitchFamily="18" charset="0"/>
                <a:cs typeface="Times New Roman" pitchFamily="18" charset="0"/>
              </a:rPr>
              <a:t>фронтальную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подгруппой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детей и индивидуально, развернуть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строительство на </a:t>
            </a:r>
            <a:r>
              <a:rPr lang="ru" dirty="0" smtClean="0">
                <a:latin typeface="Times New Roman" pitchFamily="18" charset="0"/>
                <a:cs typeface="Times New Roman" pitchFamily="18" charset="0"/>
              </a:rPr>
              <a:t>полу</a:t>
            </a:r>
            <a:r>
              <a:rPr lang="ru" dirty="0" smtClean="0">
                <a:latin typeface="Times New Roman" pitchFamily="18" charset="0"/>
                <a:cs typeface="Times New Roman" pitchFamily="18" charset="0"/>
              </a:rPr>
              <a:t>, мобильных подиумах, 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либо на столе. </a:t>
            </a:r>
            <a:endParaRPr lang="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, особенно мальчики, всегда с удовольствием занимаются постройками,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обыгрывают их, комбинируют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с другими видами деятельности (в сюжетно-ролевых играх, играх-драматизациях, ручном труде).</a:t>
            </a:r>
          </a:p>
          <a:p>
            <a:pPr indent="0" algn="just">
              <a:lnSpc>
                <a:spcPct val="105000"/>
              </a:lnSpc>
            </a:pPr>
            <a:r>
              <a:rPr lang="ru" sz="1800" dirty="0">
                <a:latin typeface="Times New Roman" pitchFamily="18" charset="0"/>
                <a:cs typeface="Times New Roman" pitchFamily="18" charset="0"/>
              </a:rPr>
              <a:t>В зависимости от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проекта центр пополняется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разнообразными мелкими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игрушками, схемами. </a:t>
            </a:r>
            <a:endParaRPr lang="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-2021-10-03 21_12_45.jpg"/>
          <p:cNvPicPr>
            <a:picLocks noChangeAspect="1"/>
          </p:cNvPicPr>
          <p:nvPr/>
        </p:nvPicPr>
        <p:blipFill>
          <a:blip r:embed="rId3" cstate="print"/>
          <a:srcRect l="17910" t="6667" b="6666"/>
          <a:stretch>
            <a:fillRect/>
          </a:stretch>
        </p:blipFill>
        <p:spPr>
          <a:xfrm>
            <a:off x="411318" y="836712"/>
            <a:ext cx="5157004" cy="4083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 flipV="1">
            <a:off x="0" y="-3"/>
            <a:ext cx="12192000" cy="6858002"/>
          </a:xfrm>
          <a:prstGeom prst="rect">
            <a:avLst/>
          </a:prstGeom>
        </p:spPr>
      </p:pic>
      <p:pic>
        <p:nvPicPr>
          <p:cNvPr id="2" name="Рисунок 1" descr="image-2021-10-03 21_12_36.jpg"/>
          <p:cNvPicPr>
            <a:picLocks noChangeAspect="1"/>
          </p:cNvPicPr>
          <p:nvPr/>
        </p:nvPicPr>
        <p:blipFill>
          <a:blip r:embed="rId3" cstate="print"/>
          <a:srcRect t="22916" r="7812" b="6449"/>
          <a:stretch>
            <a:fillRect/>
          </a:stretch>
        </p:blipFill>
        <p:spPr>
          <a:xfrm>
            <a:off x="479376" y="1268760"/>
            <a:ext cx="6119662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032104" y="1268760"/>
            <a:ext cx="46805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/>
            <a:r>
              <a:rPr lang="ru" sz="2400" b="1" dirty="0" smtClean="0">
                <a:solidFill>
                  <a:srgbClr val="00B0F0"/>
                </a:solidFill>
                <a:latin typeface="Times New Roman"/>
              </a:rPr>
              <a:t>Центр безопасности  </a:t>
            </a:r>
            <a:endParaRPr lang="ru" sz="2400" b="1" dirty="0" smtClean="0">
              <a:solidFill>
                <a:srgbClr val="00B0F0"/>
              </a:solidFill>
              <a:latin typeface="Times New Roman"/>
            </a:endParaRPr>
          </a:p>
          <a:p>
            <a:pPr indent="0" algn="just"/>
            <a:r>
              <a:rPr lang="ru" dirty="0" smtClean="0">
                <a:latin typeface="Times New Roman"/>
              </a:rPr>
              <a:t>формирует у </a:t>
            </a:r>
            <a:r>
              <a:rPr lang="ru" dirty="0" smtClean="0">
                <a:latin typeface="Times New Roman"/>
              </a:rPr>
              <a:t>воспитанников навыки безопасного поведения на дорогах  города.</a:t>
            </a:r>
          </a:p>
          <a:p>
            <a:pPr indent="0" algn="just"/>
            <a:r>
              <a:rPr lang="ru" dirty="0" smtClean="0">
                <a:latin typeface="Times New Roman"/>
              </a:rPr>
              <a:t>В нем есть все необходимое для усвоения детьми правил дорожного движения: макет нашего района с проезжей частью, макет светофора, жезлы, дорожные знаки, машинки, дидактические игры, разные виды конструкторов, наглядно-дидактический материал.</a:t>
            </a:r>
            <a:endParaRPr lang="ru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 flipV="1">
            <a:off x="0" y="-3"/>
            <a:ext cx="12192000" cy="68580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81620" y="836712"/>
            <a:ext cx="5857916" cy="423251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05000"/>
              </a:lnSpc>
            </a:pPr>
            <a:r>
              <a:rPr lang="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 и здоровья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algn="just">
              <a:lnSpc>
                <a:spcPct val="105000"/>
              </a:lnSpc>
            </a:pPr>
            <a:r>
              <a:rPr lang="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ключает оборудование, атрибуты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для организации подвижных игр, индивидуальной работы,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направленной  на развитие физических качеств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детей: ловкости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меткости, глазомера, быстроты реакции, силовых качеств.</a:t>
            </a:r>
          </a:p>
          <a:p>
            <a:pPr indent="0" algn="just">
              <a:lnSpc>
                <a:spcPct val="10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 «Мы будущие олимпийцы!» позволила совместно с родителями обустроить центр, пополнить его альбомом «Зимние Олимпийские виды спорта». </a:t>
            </a:r>
          </a:p>
          <a:p>
            <a:pPr indent="0" algn="just">
              <a:lnSpc>
                <a:spcPct val="105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центр помогает воспитанникам реализовать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потребность в двигательной активности,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благоприятное влияние на состояние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физическое развитие. </a:t>
            </a:r>
          </a:p>
          <a:p>
            <a:pPr indent="0" algn="ctr">
              <a:lnSpc>
                <a:spcPct val="105000"/>
              </a:lnSpc>
            </a:pPr>
            <a:endParaRPr lang="ru" sz="1800" dirty="0" smtClean="0">
              <a:latin typeface="Times New Roman"/>
            </a:endParaRPr>
          </a:p>
          <a:p>
            <a:pPr indent="0" algn="ctr">
              <a:lnSpc>
                <a:spcPct val="105000"/>
              </a:lnSpc>
            </a:pPr>
            <a:endParaRPr lang="ru" sz="1800" dirty="0" smtClean="0">
              <a:latin typeface="Times New Roman"/>
            </a:endParaRPr>
          </a:p>
          <a:p>
            <a:pPr indent="0" algn="ctr">
              <a:lnSpc>
                <a:spcPct val="105000"/>
              </a:lnSpc>
            </a:pPr>
            <a:endParaRPr lang="ru" sz="1800" dirty="0" smtClean="0">
              <a:latin typeface="Times New Roman"/>
            </a:endParaRPr>
          </a:p>
        </p:txBody>
      </p:sp>
      <p:pic>
        <p:nvPicPr>
          <p:cNvPr id="5" name="Рисунок 4" descr="image-2021-10-03 21_13_07.jpg"/>
          <p:cNvPicPr>
            <a:picLocks noChangeAspect="1"/>
          </p:cNvPicPr>
          <p:nvPr/>
        </p:nvPicPr>
        <p:blipFill>
          <a:blip r:embed="rId3" cstate="print"/>
          <a:srcRect l="4762" r="12698" b="4289"/>
          <a:stretch>
            <a:fillRect/>
          </a:stretch>
        </p:blipFill>
        <p:spPr>
          <a:xfrm>
            <a:off x="911424" y="476672"/>
            <a:ext cx="3714776" cy="5880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 flipV="1">
            <a:off x="0" y="-3"/>
            <a:ext cx="12192000" cy="68580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79976" y="1340768"/>
            <a:ext cx="5760640" cy="31683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 dirty="0" smtClean="0">
                <a:solidFill>
                  <a:srgbClr val="00B0F0"/>
                </a:solidFill>
                <a:latin typeface="Times New Roman"/>
              </a:rPr>
              <a:t>Центр опытно-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экспериментальной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indent="457200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dirty="0">
                <a:latin typeface="Times New Roman"/>
              </a:rPr>
              <a:t>Пользуется большой популярностью у моих воспитанников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представляющий собой мебельный модуль со специально оборудованными стеллажами.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нём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непосредственно-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образовательной деятельности педагога с детьми и самостоятельной деятельности детей по интересам. 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полочках для детского исследования размещены предметы для опытно-поисковой работы, составления  коллекций, алгоритмы и картотека опытов. </a:t>
            </a:r>
          </a:p>
          <a:p>
            <a:pPr inden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0"/>
            <a:endParaRPr lang="ru-RU" b="1" dirty="0" smtClean="0"/>
          </a:p>
        </p:txBody>
      </p:sp>
      <p:pic>
        <p:nvPicPr>
          <p:cNvPr id="6" name="Рисунок 5" descr="image-2021-10-03 21_12_04 (2).jpg"/>
          <p:cNvPicPr>
            <a:picLocks noChangeAspect="1"/>
          </p:cNvPicPr>
          <p:nvPr/>
        </p:nvPicPr>
        <p:blipFill>
          <a:blip r:embed="rId3" cstate="print"/>
          <a:srcRect l="10729" r="12604" b="6009"/>
          <a:stretch>
            <a:fillRect/>
          </a:stretch>
        </p:blipFill>
        <p:spPr>
          <a:xfrm>
            <a:off x="551384" y="1052736"/>
            <a:ext cx="4968552" cy="4568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 flipV="1">
            <a:off x="0" y="-3"/>
            <a:ext cx="12192000" cy="68580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404664"/>
            <a:ext cx="10513168" cy="18466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ознавательный центр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редставлен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материалами, стимулирующими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социальных интересов и познавательной деятельности (детские энциклопедии, проспекты, журналы, развивающие игры, технические устройства и игрушки, модели). </a:t>
            </a:r>
          </a:p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Регулярно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сменяемость материала в зависимости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календарно-тематического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традиционных праздников, интересов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-2021-10-03 21_12_04 (1).jpg"/>
          <p:cNvPicPr>
            <a:picLocks noChangeAspect="1"/>
          </p:cNvPicPr>
          <p:nvPr/>
        </p:nvPicPr>
        <p:blipFill>
          <a:blip r:embed="rId3" cstate="print"/>
          <a:srcRect t="13541" b="9375"/>
          <a:stretch>
            <a:fillRect/>
          </a:stretch>
        </p:blipFill>
        <p:spPr>
          <a:xfrm>
            <a:off x="499556" y="2492896"/>
            <a:ext cx="6103122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79029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5084" y="2441588"/>
            <a:ext cx="4608512" cy="357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 flipV="1">
            <a:off x="0" y="-3"/>
            <a:ext cx="12192000" cy="6858002"/>
          </a:xfrm>
          <a:prstGeom prst="rect">
            <a:avLst/>
          </a:prstGeom>
        </p:spPr>
      </p:pic>
      <p:pic>
        <p:nvPicPr>
          <p:cNvPr id="2051" name="Picture 3" descr="C:\Users\User\Desktop\ДС\атестация 21г 1к\среда\image-2021-10-03 21_12_21.jpg"/>
          <p:cNvPicPr>
            <a:picLocks noChangeAspect="1" noChangeArrowheads="1"/>
          </p:cNvPicPr>
          <p:nvPr/>
        </p:nvPicPr>
        <p:blipFill>
          <a:blip r:embed="rId3" cstate="print"/>
          <a:srcRect l="6752" t="11575" r="6430" b="12540"/>
          <a:stretch>
            <a:fillRect/>
          </a:stretch>
        </p:blipFill>
        <p:spPr bwMode="auto">
          <a:xfrm>
            <a:off x="6816080" y="3174735"/>
            <a:ext cx="4998916" cy="3277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User\Desktop\ДС\атестация 21г 1к\среда\image-2021-10-03 21_12_05 (1).jpg"/>
          <p:cNvPicPr>
            <a:picLocks noChangeAspect="1" noChangeArrowheads="1"/>
          </p:cNvPicPr>
          <p:nvPr/>
        </p:nvPicPr>
        <p:blipFill rotWithShape="1">
          <a:blip r:embed="rId4" cstate="print"/>
          <a:srcRect l="25000" t="3750" r="28774" b="3999"/>
          <a:stretch/>
        </p:blipFill>
        <p:spPr bwMode="auto">
          <a:xfrm>
            <a:off x="354088" y="980728"/>
            <a:ext cx="2056148" cy="5471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86004" y="836712"/>
            <a:ext cx="8928992" cy="21236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ручного труда и творчества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творческого потенциала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детей, помогает приобщать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изобразительному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искусству, здесь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подобраны репродукции художников, оформлены альбомы: «Учись рисовать», «Хохлома», «Гжель», «Дымковская игрушка», располагаются схемы для самостоятельной продуктивной 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достаточном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количестве и свободном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доступе имеется неоформленный материал для художественно-творческой деятельности воспитанников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8" name="Picture 2" descr="C:\Users\User\Desktop\ДС\атестация 21г 1к\среда\image-2021-10-03 21_12_05.jpg"/>
          <p:cNvPicPr>
            <a:picLocks noChangeAspect="1" noChangeArrowheads="1"/>
          </p:cNvPicPr>
          <p:nvPr/>
        </p:nvPicPr>
        <p:blipFill>
          <a:blip r:embed="rId5" cstate="print"/>
          <a:srcRect t="14000" b="8750"/>
          <a:stretch>
            <a:fillRect/>
          </a:stretch>
        </p:blipFill>
        <p:spPr bwMode="auto">
          <a:xfrm>
            <a:off x="2783632" y="3174735"/>
            <a:ext cx="3600400" cy="3264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/>
          <a:stretch/>
        </p:blipFill>
        <p:spPr>
          <a:xfrm flipV="1">
            <a:off x="0" y="-3"/>
            <a:ext cx="12192000" cy="6858002"/>
          </a:xfrm>
          <a:prstGeom prst="rect">
            <a:avLst/>
          </a:prstGeom>
        </p:spPr>
      </p:pic>
      <p:pic>
        <p:nvPicPr>
          <p:cNvPr id="3074" name="Picture 2" descr="C:\Users\User\Desktop\ДС\атестация 21г 1к\среда\image-2021-10-07 07_33_44.jpg"/>
          <p:cNvPicPr>
            <a:picLocks noChangeAspect="1" noChangeArrowheads="1"/>
          </p:cNvPicPr>
          <p:nvPr/>
        </p:nvPicPr>
        <p:blipFill>
          <a:blip r:embed="rId3" cstate="print"/>
          <a:srcRect l="19250" t="8000" b="8000"/>
          <a:stretch>
            <a:fillRect/>
          </a:stretch>
        </p:blipFill>
        <p:spPr bwMode="auto">
          <a:xfrm>
            <a:off x="4583832" y="2928934"/>
            <a:ext cx="4643470" cy="3622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User\Desktop\ДС\атестация 21г 1к\среда\image-2021-10-03 21_12_04.jpg"/>
          <p:cNvPicPr>
            <a:picLocks noChangeAspect="1" noChangeArrowheads="1"/>
          </p:cNvPicPr>
          <p:nvPr/>
        </p:nvPicPr>
        <p:blipFill>
          <a:blip r:embed="rId4" cstate="print"/>
          <a:srcRect l="25333" t="10465" r="23667" b="3197"/>
          <a:stretch>
            <a:fillRect/>
          </a:stretch>
        </p:blipFill>
        <p:spPr bwMode="auto">
          <a:xfrm>
            <a:off x="9404273" y="764704"/>
            <a:ext cx="2465693" cy="47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User\Desktop\ДС\атестация 21г 1к\среда\image-2021-10-03 21_12_02.jpg"/>
          <p:cNvPicPr>
            <a:picLocks noChangeAspect="1" noChangeArrowheads="1"/>
          </p:cNvPicPr>
          <p:nvPr/>
        </p:nvPicPr>
        <p:blipFill>
          <a:blip r:embed="rId5" cstate="print"/>
          <a:srcRect t="15697" r="8000" b="11918"/>
          <a:stretch>
            <a:fillRect/>
          </a:stretch>
        </p:blipFill>
        <p:spPr bwMode="auto">
          <a:xfrm>
            <a:off x="309522" y="2928934"/>
            <a:ext cx="4038357" cy="3643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9376" y="764704"/>
            <a:ext cx="87479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настольно-печатных игр 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оснащён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настольными дидактическими играми, направленными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развитие восприятия, памяти, внимания, мышления, формирование элементарных математических представлений.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центре есть,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подобранные в соответствии с возрастом воспитанников, картотеки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математических пословиц, загадок, стихов, сказок,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скороговорок.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738</Words>
  <Application>Microsoft Office PowerPoint</Application>
  <PresentationFormat>Произвольный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70</cp:revision>
  <dcterms:modified xsi:type="dcterms:W3CDTF">2022-03-12T16:18:45Z</dcterms:modified>
</cp:coreProperties>
</file>